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18"/>
  </p:notesMasterIdLst>
  <p:sldIdLst>
    <p:sldId id="256" r:id="rId2"/>
    <p:sldId id="297" r:id="rId3"/>
    <p:sldId id="299" r:id="rId4"/>
    <p:sldId id="301" r:id="rId5"/>
    <p:sldId id="300" r:id="rId6"/>
    <p:sldId id="302" r:id="rId7"/>
    <p:sldId id="305" r:id="rId8"/>
    <p:sldId id="309" r:id="rId9"/>
    <p:sldId id="306" r:id="rId10"/>
    <p:sldId id="311" r:id="rId11"/>
    <p:sldId id="310" r:id="rId12"/>
    <p:sldId id="315" r:id="rId13"/>
    <p:sldId id="303" r:id="rId14"/>
    <p:sldId id="304" r:id="rId15"/>
    <p:sldId id="307" r:id="rId16"/>
    <p:sldId id="31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9DD9F8-EF9F-48B6-8137-259B4DEF6272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00FA42-D668-423E-AC16-A8BA30405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6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111fbac5bda_2_3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4" name="Google Shape;1564;g111fbac5bda_2_3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111fbac5bda_2_3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4" name="Google Shape;1564;g111fbac5bda_2_3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7126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111fbac5bda_2_3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4" name="Google Shape;1564;g111fbac5bda_2_3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69766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111fbac5bda_2_3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4" name="Google Shape;1564;g111fbac5bda_2_3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6387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111fbac5bda_2_3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4" name="Google Shape;1564;g111fbac5bda_2_3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21220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111fbac5bda_2_3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4" name="Google Shape;1564;g111fbac5bda_2_3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75840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111fbac5bda_2_3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4" name="Google Shape;1564;g111fbac5bda_2_3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5963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111fbac5bda_2_3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4" name="Google Shape;1564;g111fbac5bda_2_3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31669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111fbac5bda_2_3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4" name="Google Shape;1564;g111fbac5bda_2_3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74776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111fbac5bda_2_3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4" name="Google Shape;1564;g111fbac5bda_2_3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23134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111fbac5bda_2_3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4" name="Google Shape;1564;g111fbac5bda_2_3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0820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111fbac5bda_2_3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4" name="Google Shape;1564;g111fbac5bda_2_3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90411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111fbac5bda_2_3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4" name="Google Shape;1564;g111fbac5bda_2_3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69054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111fbac5bda_2_3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4" name="Google Shape;1564;g111fbac5bda_2_3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50487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111fbac5bda_2_3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4" name="Google Shape;1564;g111fbac5bda_2_3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6087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9D7D2-5C79-464B-A34B-53B974CD88D0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C6989-CD55-47D5-A89D-1689C4023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74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9D7D2-5C79-464B-A34B-53B974CD88D0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C6989-CD55-47D5-A89D-1689C4023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766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9D7D2-5C79-464B-A34B-53B974CD88D0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C6989-CD55-47D5-A89D-1689C4023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751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 — one column, default">
  <p:cSld name="22: Title, text — one column, defaul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6"/>
          <p:cNvSpPr txBox="1">
            <a:spLocks noGrp="1"/>
          </p:cNvSpPr>
          <p:nvPr>
            <p:ph type="body" idx="1"/>
          </p:nvPr>
        </p:nvSpPr>
        <p:spPr>
          <a:xfrm>
            <a:off x="573167" y="1179000"/>
            <a:ext cx="11052400" cy="52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609585" marR="0" lvl="0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13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304792" algn="l" rtl="0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marR="0" lvl="2" indent="-304792" algn="l" rtl="0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marR="0" lvl="3" indent="-304792" algn="l" rtl="0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marR="0" lvl="4" indent="-304792" algn="l" rtl="0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marR="0" lvl="5" indent="-304792" algn="l" rtl="0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267093" marR="0" lvl="6" indent="-304792" algn="l" rtl="0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76678" marR="0" lvl="7" indent="-304792" algn="l" rtl="0">
              <a:lnSpc>
                <a:spcPct val="115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5486263" marR="0" lvl="8" indent="-304792" algn="l" rtl="0">
              <a:lnSpc>
                <a:spcPct val="115000"/>
              </a:lnSpc>
              <a:spcBef>
                <a:spcPts val="533"/>
              </a:spcBef>
              <a:spcAft>
                <a:spcPts val="533"/>
              </a:spcAft>
              <a:buClr>
                <a:srgbClr val="000000"/>
              </a:buClr>
              <a:buSzPts val="800"/>
              <a:buFont typeface="Arial"/>
              <a:buNone/>
              <a:defRPr sz="10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5" name="Google Shape;115;p36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11059200" cy="7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4267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733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16238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9D7D2-5C79-464B-A34B-53B974CD88D0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C6989-CD55-47D5-A89D-1689C4023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39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9D7D2-5C79-464B-A34B-53B974CD88D0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C6989-CD55-47D5-A89D-1689C4023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381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9D7D2-5C79-464B-A34B-53B974CD88D0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C6989-CD55-47D5-A89D-1689C4023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526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9D7D2-5C79-464B-A34B-53B974CD88D0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C6989-CD55-47D5-A89D-1689C4023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712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9D7D2-5C79-464B-A34B-53B974CD88D0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C6989-CD55-47D5-A89D-1689C4023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128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9D7D2-5C79-464B-A34B-53B974CD88D0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C6989-CD55-47D5-A89D-1689C4023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359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9D7D2-5C79-464B-A34B-53B974CD88D0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C6989-CD55-47D5-A89D-1689C4023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151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9D7D2-5C79-464B-A34B-53B974CD88D0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C6989-CD55-47D5-A89D-1689C4023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005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9D7D2-5C79-464B-A34B-53B974CD88D0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C6989-CD55-47D5-A89D-1689C4023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629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media" Target="../media/media6.mp4"/><Relationship Id="rId7" Type="http://schemas.openxmlformats.org/officeDocument/2006/relationships/image" Target="../media/image6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2.xml"/><Relationship Id="rId4" Type="http://schemas.openxmlformats.org/officeDocument/2006/relationships/video" Target="../media/media6.mp4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8.mp4"/><Relationship Id="rId7" Type="http://schemas.openxmlformats.org/officeDocument/2006/relationships/image" Target="../media/image15.png"/><Relationship Id="rId2" Type="http://schemas.microsoft.com/office/2007/relationships/media" Target="../media/media7.mp4"/><Relationship Id="rId1" Type="http://schemas.openxmlformats.org/officeDocument/2006/relationships/video" Target="NULL" TargetMode="External"/><Relationship Id="rId6" Type="http://schemas.openxmlformats.org/officeDocument/2006/relationships/image" Target="../media/image14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thworks.com/matlabcentral/fileexchange/47417-simscape-multibody-contact-forces-library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thworks.com/help/sm/ug/stewart-platform-with-controller.htm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ebb.nasa.gov/" TargetMode="External"/><Relationship Id="rId5" Type="http://schemas.openxmlformats.org/officeDocument/2006/relationships/hyperlink" Target="https://cdn.instructables.com/ORIG/FFI/8ZXW/I55MMY14/FFI8ZXWI55MMY14.pdf" TargetMode="External"/><Relationship Id="rId4" Type="http://schemas.openxmlformats.org/officeDocument/2006/relationships/hyperlink" Target="https://www.mathworks.com/company/newsletters/articles/creating-a-stewart-platform-model-using-simmechanics.html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2.xml"/><Relationship Id="rId4" Type="http://schemas.openxmlformats.org/officeDocument/2006/relationships/video" Target="../media/media2.mp4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8.png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object1">
            <a:extLst>
              <a:ext uri="{FF2B5EF4-FFF2-40B4-BE49-F238E27FC236}">
                <a16:creationId xmlns:a16="http://schemas.microsoft.com/office/drawing/2014/main" id="{6D52140C-45CD-7CD1-38AE-12AAB91544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sz="7200" b="1" dirty="0"/>
              <a:t>Stewart Platform </a:t>
            </a:r>
            <a:br>
              <a:rPr lang="en-US" sz="7200" b="1" dirty="0"/>
            </a:br>
            <a:r>
              <a:rPr lang="en-US" sz="7200" b="1" dirty="0"/>
              <a:t>for Object Balancing</a:t>
            </a:r>
          </a:p>
        </p:txBody>
      </p:sp>
      <p:sp>
        <p:nvSpPr>
          <p:cNvPr id="3" name="!!object1">
            <a:extLst>
              <a:ext uri="{FF2B5EF4-FFF2-40B4-BE49-F238E27FC236}">
                <a16:creationId xmlns:a16="http://schemas.microsoft.com/office/drawing/2014/main" id="{341F0B72-FB60-8B4B-2543-CDA8C06B1C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MAE 547 FINAL PROJECT</a:t>
            </a:r>
          </a:p>
        </p:txBody>
      </p:sp>
      <p:sp>
        <p:nvSpPr>
          <p:cNvPr id="4" name="!!object2">
            <a:extLst>
              <a:ext uri="{FF2B5EF4-FFF2-40B4-BE49-F238E27FC236}">
                <a16:creationId xmlns:a16="http://schemas.microsoft.com/office/drawing/2014/main" id="{A87647AB-6BA9-CDE3-7122-ECD7D0408A83}"/>
              </a:ext>
            </a:extLst>
          </p:cNvPr>
          <p:cNvSpPr txBox="1"/>
          <p:nvPr/>
        </p:nvSpPr>
        <p:spPr>
          <a:xfrm>
            <a:off x="1" y="5257800"/>
            <a:ext cx="12191998" cy="461665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chemeClr val="bg1"/>
                </a:solidFill>
              </a:rPr>
              <a:t>Tabsheer</a:t>
            </a:r>
            <a:r>
              <a:rPr lang="en-US" sz="2400" b="1" dirty="0">
                <a:solidFill>
                  <a:schemeClr val="bg1"/>
                </a:solidFill>
              </a:rPr>
              <a:t> Askari       Siddharth Jain       </a:t>
            </a:r>
            <a:r>
              <a:rPr lang="en-US" sz="2400" b="1" dirty="0" err="1">
                <a:solidFill>
                  <a:schemeClr val="bg1"/>
                </a:solidFill>
              </a:rPr>
              <a:t>Harshal</a:t>
            </a:r>
            <a:r>
              <a:rPr lang="en-US" sz="2400" b="1" dirty="0">
                <a:solidFill>
                  <a:schemeClr val="bg1"/>
                </a:solidFill>
              </a:rPr>
              <a:t> Sanghvi       Ketan Choudhary       </a:t>
            </a:r>
            <a:r>
              <a:rPr lang="en-US" sz="2400" b="1" dirty="0" err="1">
                <a:solidFill>
                  <a:schemeClr val="bg1"/>
                </a:solidFill>
              </a:rPr>
              <a:t>Harshil</a:t>
            </a:r>
            <a:r>
              <a:rPr lang="en-US" sz="2400" b="1" dirty="0">
                <a:solidFill>
                  <a:schemeClr val="bg1"/>
                </a:solidFill>
              </a:rPr>
              <a:t> Shah</a:t>
            </a:r>
          </a:p>
        </p:txBody>
      </p:sp>
    </p:spTree>
    <p:extLst>
      <p:ext uri="{BB962C8B-B14F-4D97-AF65-F5344CB8AC3E}">
        <p14:creationId xmlns:p14="http://schemas.microsoft.com/office/powerpoint/2010/main" val="3193055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!!object4"/>
          <p:cNvSpPr txBox="1">
            <a:spLocks noGrp="1"/>
          </p:cNvSpPr>
          <p:nvPr>
            <p:ph type="title"/>
          </p:nvPr>
        </p:nvSpPr>
        <p:spPr>
          <a:xfrm>
            <a:off x="566566" y="421200"/>
            <a:ext cx="5434183" cy="757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>
              <a:spcAft>
                <a:spcPts val="1067"/>
              </a:spcAft>
            </a:pPr>
            <a:r>
              <a:rPr lang="en" dirty="0"/>
              <a:t>With and without PID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50F8A2-BD6B-57E9-B005-1AE9A49007AF}"/>
              </a:ext>
            </a:extLst>
          </p:cNvPr>
          <p:cNvSpPr txBox="1"/>
          <p:nvPr/>
        </p:nvSpPr>
        <p:spPr>
          <a:xfrm>
            <a:off x="566567" y="1632220"/>
            <a:ext cx="5434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Ball balanced on plate with PID controller denoted by position along x and y axis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80A9B2-01F7-C93C-D4AC-010B07280AA5}"/>
              </a:ext>
            </a:extLst>
          </p:cNvPr>
          <p:cNvSpPr txBox="1"/>
          <p:nvPr/>
        </p:nvSpPr>
        <p:spPr>
          <a:xfrm>
            <a:off x="6391277" y="1632219"/>
            <a:ext cx="5434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Steady State Error due to absence of integral action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73DDD5-37BD-013E-516E-F5A2A3121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686" y="2903018"/>
            <a:ext cx="5434183" cy="31292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AD1AF1F-9E66-0C4C-9EAC-0DC35FA527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0594" y="2963928"/>
            <a:ext cx="5398159" cy="319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3587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!!object4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3691108" cy="757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>
              <a:spcAft>
                <a:spcPts val="1067"/>
              </a:spcAft>
            </a:pPr>
            <a:r>
              <a:rPr lang="en" dirty="0"/>
              <a:t>PID Controller</a:t>
            </a:r>
            <a:endParaRPr dirty="0"/>
          </a:p>
        </p:txBody>
      </p:sp>
      <p:pic>
        <p:nvPicPr>
          <p:cNvPr id="4" name="isometric_no_I">
            <a:hlinkClick r:id="" action="ppaction://media"/>
            <a:extLst>
              <a:ext uri="{FF2B5EF4-FFF2-40B4-BE49-F238E27FC236}">
                <a16:creationId xmlns:a16="http://schemas.microsoft.com/office/drawing/2014/main" id="{ECA4E554-4D9E-2C7C-A7EA-A002089D27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66424" y="2338707"/>
            <a:ext cx="5829576" cy="3279136"/>
          </a:xfrm>
          <a:prstGeom prst="rect">
            <a:avLst/>
          </a:prstGeom>
        </p:spPr>
      </p:pic>
      <p:pic>
        <p:nvPicPr>
          <p:cNvPr id="6" name="isometric_high_d">
            <a:hlinkClick r:id="" action="ppaction://media"/>
            <a:extLst>
              <a:ext uri="{FF2B5EF4-FFF2-40B4-BE49-F238E27FC236}">
                <a16:creationId xmlns:a16="http://schemas.microsoft.com/office/drawing/2014/main" id="{52C5DC1D-A805-268C-EE6A-BAD06D7AE37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 rot="10800000" flipV="1">
            <a:off x="6183105" y="2338707"/>
            <a:ext cx="5829576" cy="32791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2295E3-21ED-BCF3-304E-7FA2B71F4BB3}"/>
              </a:ext>
            </a:extLst>
          </p:cNvPr>
          <p:cNvSpPr txBox="1"/>
          <p:nvPr/>
        </p:nvSpPr>
        <p:spPr>
          <a:xfrm>
            <a:off x="777224" y="1687701"/>
            <a:ext cx="4807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When the integral value is set to zero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54EF0D-CB05-101D-0EBD-872D05E5E234}"/>
              </a:ext>
            </a:extLst>
          </p:cNvPr>
          <p:cNvSpPr txBox="1"/>
          <p:nvPr/>
        </p:nvSpPr>
        <p:spPr>
          <a:xfrm>
            <a:off x="6606803" y="1687701"/>
            <a:ext cx="4896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When the derivative value is very high</a:t>
            </a:r>
          </a:p>
        </p:txBody>
      </p:sp>
    </p:spTree>
    <p:extLst>
      <p:ext uri="{BB962C8B-B14F-4D97-AF65-F5344CB8AC3E}">
        <p14:creationId xmlns:p14="http://schemas.microsoft.com/office/powerpoint/2010/main" val="1381456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20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5" repeatCount="indefinite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!!object4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5329408" cy="757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>
              <a:spcAft>
                <a:spcPts val="1067"/>
              </a:spcAft>
            </a:pPr>
            <a:r>
              <a:rPr lang="en" dirty="0"/>
              <a:t>New Implementation</a:t>
            </a:r>
            <a:endParaRPr dirty="0"/>
          </a:p>
        </p:txBody>
      </p:sp>
      <p:pic>
        <p:nvPicPr>
          <p:cNvPr id="3" name="star3">
            <a:hlinkClick r:id="" action="ppaction://media"/>
            <a:extLst>
              <a:ext uri="{FF2B5EF4-FFF2-40B4-BE49-F238E27FC236}">
                <a16:creationId xmlns:a16="http://schemas.microsoft.com/office/drawing/2014/main" id="{018B480E-7446-1BAE-4C24-9EC219D7C88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999.9666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19473" y="1778091"/>
            <a:ext cx="5112524" cy="3834394"/>
          </a:xfrm>
          <a:prstGeom prst="rect">
            <a:avLst/>
          </a:prstGeom>
        </p:spPr>
      </p:pic>
      <p:pic>
        <p:nvPicPr>
          <p:cNvPr id="5" name="star2">
            <a:hlinkClick r:id="" action="ppaction://media"/>
            <a:extLst>
              <a:ext uri="{FF2B5EF4-FFF2-40B4-BE49-F238E27FC236}">
                <a16:creationId xmlns:a16="http://schemas.microsoft.com/office/drawing/2014/main" id="{92B120F8-DB56-F9D1-E9F3-5D23F78DE2F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end="2999.9666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33946" y="1778091"/>
            <a:ext cx="6816701" cy="38343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AE7D09B-998C-A8DA-DA12-281D2E6FB63C}"/>
              </a:ext>
            </a:extLst>
          </p:cNvPr>
          <p:cNvSpPr txBox="1"/>
          <p:nvPr/>
        </p:nvSpPr>
        <p:spPr>
          <a:xfrm>
            <a:off x="480614" y="1245515"/>
            <a:ext cx="112307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Platform is made to turn towards a random point in space. (JWST implementation)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F7222EA-4F22-53B4-2D8A-FB9E962A3DF0}"/>
              </a:ext>
            </a:extLst>
          </p:cNvPr>
          <p:cNvSpPr/>
          <p:nvPr/>
        </p:nvSpPr>
        <p:spPr>
          <a:xfrm>
            <a:off x="8486775" y="2352675"/>
            <a:ext cx="365760" cy="369215"/>
          </a:xfrm>
          <a:prstGeom prst="ellipse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solidFill>
              <a:schemeClr val="bg1"/>
            </a:solidFill>
          </a:ln>
          <a:effectLst>
            <a:glow rad="63500">
              <a:schemeClr val="bg1">
                <a:alpha val="40000"/>
              </a:schemeClr>
            </a:glow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2428D6E-B8D8-0664-1FFB-5AA42CD328FE}"/>
              </a:ext>
            </a:extLst>
          </p:cNvPr>
          <p:cNvSpPr/>
          <p:nvPr/>
        </p:nvSpPr>
        <p:spPr>
          <a:xfrm>
            <a:off x="7896225" y="3731128"/>
            <a:ext cx="365760" cy="369215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8F82FB9-949E-A425-A6A4-5C210AC3F2D8}"/>
              </a:ext>
            </a:extLst>
          </p:cNvPr>
          <p:cNvSpPr/>
          <p:nvPr/>
        </p:nvSpPr>
        <p:spPr>
          <a:xfrm>
            <a:off x="5172075" y="4226428"/>
            <a:ext cx="365760" cy="369215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EE3FEF4-2E3E-D995-493A-CBBE4103C485}"/>
              </a:ext>
            </a:extLst>
          </p:cNvPr>
          <p:cNvSpPr/>
          <p:nvPr/>
        </p:nvSpPr>
        <p:spPr>
          <a:xfrm>
            <a:off x="2171700" y="2721890"/>
            <a:ext cx="365760" cy="369215"/>
          </a:xfrm>
          <a:prstGeom prst="ellipse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solidFill>
              <a:schemeClr val="bg1"/>
            </a:solidFill>
          </a:ln>
          <a:effectLst>
            <a:glow rad="63500">
              <a:schemeClr val="bg1">
                <a:alpha val="40000"/>
              </a:schemeClr>
            </a:glow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8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5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!!object4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3843508" cy="757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>
              <a:spcAft>
                <a:spcPts val="1067"/>
              </a:spcAft>
            </a:pPr>
            <a:r>
              <a:rPr lang="en" dirty="0"/>
              <a:t>Run our model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3394D6-550A-DBB1-14F0-8CDC4FF3E5C4}"/>
              </a:ext>
            </a:extLst>
          </p:cNvPr>
          <p:cNvSpPr txBox="1"/>
          <p:nvPr/>
        </p:nvSpPr>
        <p:spPr>
          <a:xfrm>
            <a:off x="566567" y="1938905"/>
            <a:ext cx="1136825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Running the model is straightforward since every command needed is in the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matlab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script itself.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Extract the zip file</a:t>
            </a:r>
          </a:p>
          <a:p>
            <a:endParaRPr lang="en-US" sz="2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Run the “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execute_model_2020a.m”</a:t>
            </a:r>
            <a:r>
              <a:rPr lang="en-US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file provided.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Simscape</a:t>
            </a:r>
            <a:r>
              <a:rPr lang="en-US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Multibody Contact Forces Library is used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Link -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https://www.mathworks.com/matlabcentral/fileexchange/47417-simscape-multibody-contact-forces-library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7971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!!object4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3233908" cy="757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>
              <a:spcAft>
                <a:spcPts val="1067"/>
              </a:spcAft>
            </a:pPr>
            <a:r>
              <a:rPr lang="en" dirty="0"/>
              <a:t>Future Work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3394D6-550A-DBB1-14F0-8CDC4FF3E5C4}"/>
              </a:ext>
            </a:extLst>
          </p:cNvPr>
          <p:cNvSpPr txBox="1"/>
          <p:nvPr/>
        </p:nvSpPr>
        <p:spPr>
          <a:xfrm>
            <a:off x="566567" y="1938905"/>
            <a:ext cx="562468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upcoming plan is to combine multiple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tewart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latforms and have them turn towards one point in space.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replicate the working of James Webb Space Telescope mirrors.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Tune the PID controller to achieve faster convergence without any change in accuracy.</a:t>
            </a:r>
            <a:endParaRPr lang="en-US" sz="2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098" name="Picture 2" descr="Illustration of the James Webb Space Telescope">
            <a:extLst>
              <a:ext uri="{FF2B5EF4-FFF2-40B4-BE49-F238E27FC236}">
                <a16:creationId xmlns:a16="http://schemas.microsoft.com/office/drawing/2014/main" id="{755FEC37-8FAB-BB5D-DCD6-033056F04E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3485" y="1178800"/>
            <a:ext cx="8161980" cy="4591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32674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!!object4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2995783" cy="757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>
              <a:spcAft>
                <a:spcPts val="1067"/>
              </a:spcAft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3394D6-550A-DBB1-14F0-8CDC4FF3E5C4}"/>
              </a:ext>
            </a:extLst>
          </p:cNvPr>
          <p:cNvSpPr txBox="1"/>
          <p:nvPr/>
        </p:nvSpPr>
        <p:spPr>
          <a:xfrm>
            <a:off x="566567" y="1938905"/>
            <a:ext cx="1097773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https://www.mathworks.com/help/sm/ug/stewart-platform-with-controller.html</a:t>
            </a:r>
            <a:endParaRPr lang="en-US" sz="2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https://www.mathworks.com/company/newsletters/articles/creating-a-stewart-platform-model-using-simmechanics.html</a:t>
            </a:r>
            <a:endParaRPr lang="en-US" sz="2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https://cdn.instructables.com/ORIG/FFI/8ZXW/I55MMY14/FFI8ZXWI55MMY14.pdf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https://webb.nasa.gov/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116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!!object4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3281533" cy="757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>
              <a:spcAft>
                <a:spcPts val="1067"/>
              </a:spcAft>
            </a:pPr>
            <a:r>
              <a:rPr lang="en" dirty="0"/>
              <a:t>Contribution</a:t>
            </a:r>
            <a:endParaRPr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862C25E-7161-5911-C9CA-320370FBBF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301941"/>
              </p:ext>
            </p:extLst>
          </p:nvPr>
        </p:nvGraphicFramePr>
        <p:xfrm>
          <a:off x="643467" y="2087616"/>
          <a:ext cx="10905068" cy="3569424"/>
        </p:xfrm>
        <a:graphic>
          <a:graphicData uri="http://schemas.openxmlformats.org/drawingml/2006/table">
            <a:tbl>
              <a:tblPr/>
              <a:tblGrid>
                <a:gridCol w="5453880">
                  <a:extLst>
                    <a:ext uri="{9D8B030D-6E8A-4147-A177-3AD203B41FA5}">
                      <a16:colId xmlns:a16="http://schemas.microsoft.com/office/drawing/2014/main" val="1856100586"/>
                    </a:ext>
                  </a:extLst>
                </a:gridCol>
                <a:gridCol w="3086644">
                  <a:extLst>
                    <a:ext uri="{9D8B030D-6E8A-4147-A177-3AD203B41FA5}">
                      <a16:colId xmlns:a16="http://schemas.microsoft.com/office/drawing/2014/main" val="3014012002"/>
                    </a:ext>
                  </a:extLst>
                </a:gridCol>
                <a:gridCol w="2364544">
                  <a:extLst>
                    <a:ext uri="{9D8B030D-6E8A-4147-A177-3AD203B41FA5}">
                      <a16:colId xmlns:a16="http://schemas.microsoft.com/office/drawing/2014/main" val="4040565470"/>
                    </a:ext>
                  </a:extLst>
                </a:gridCol>
              </a:tblGrid>
              <a:tr h="594904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Task</a:t>
                      </a:r>
                      <a:endParaRPr lang="en-US" sz="5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940" marR="17940" marT="1794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Member</a:t>
                      </a:r>
                      <a:endParaRPr lang="en-US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940" marR="17940" marT="179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Contribution</a:t>
                      </a:r>
                      <a:endParaRPr lang="en-US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940" marR="17940" marT="179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90892"/>
                  </a:ext>
                </a:extLst>
              </a:tr>
              <a:tr h="594904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Simulink Model + PID Controller</a:t>
                      </a:r>
                      <a:endParaRPr lang="en-US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940" marR="17940" marT="1794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Tabsheer Askari</a:t>
                      </a:r>
                      <a:endParaRPr lang="en-US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940" marR="17940" marT="179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  <a:endParaRPr lang="en-US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940" marR="17940" marT="179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9603890"/>
                  </a:ext>
                </a:extLst>
              </a:tr>
              <a:tr h="594904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MATLAB data file + PID Tuning</a:t>
                      </a:r>
                      <a:endParaRPr lang="en-US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940" marR="17940" marT="1794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Siddharth Jain</a:t>
                      </a:r>
                      <a:endParaRPr lang="en-US" sz="5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940" marR="17940" marT="179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  <a:endParaRPr lang="en-US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940" marR="17940" marT="179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6273767"/>
                  </a:ext>
                </a:extLst>
              </a:tr>
              <a:tr h="594904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Stewart Platform Design</a:t>
                      </a:r>
                      <a:endParaRPr lang="en-US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940" marR="17940" marT="1794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Harshal Sanghvi</a:t>
                      </a:r>
                      <a:endParaRPr lang="en-US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940" marR="17940" marT="179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  <a:endParaRPr lang="en-US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940" marR="17940" marT="179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5041554"/>
                  </a:ext>
                </a:extLst>
              </a:tr>
              <a:tr h="594904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Research + Solidworks</a:t>
                      </a:r>
                      <a:endParaRPr lang="en-US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940" marR="17940" marT="1794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Ketan Choudhary</a:t>
                      </a:r>
                      <a:endParaRPr lang="en-US" sz="5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940" marR="17940" marT="179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  <a:endParaRPr lang="en-US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940" marR="17940" marT="179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5991405"/>
                  </a:ext>
                </a:extLst>
              </a:tr>
              <a:tr h="594904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Equations + Calculations</a:t>
                      </a:r>
                      <a:endParaRPr lang="en-US" sz="5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940" marR="17940" marT="1794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Harshil Shah</a:t>
                      </a:r>
                      <a:endParaRPr lang="en-US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940" marR="17940" marT="179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  <a:endParaRPr lang="en-US" sz="5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940" marR="17940" marT="179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3460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30617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!!object4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4959590" cy="757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>
              <a:spcAft>
                <a:spcPts val="1067"/>
              </a:spcAft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3DD84B-80D5-E03D-5237-F7CEB6E42DDF}"/>
              </a:ext>
            </a:extLst>
          </p:cNvPr>
          <p:cNvSpPr txBox="1"/>
          <p:nvPr/>
        </p:nvSpPr>
        <p:spPr>
          <a:xfrm>
            <a:off x="566566" y="1537665"/>
            <a:ext cx="72248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Our problem statement revolved around creating a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 ball balancing platform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Designing a PID controller for faster convergence</a:t>
            </a:r>
          </a:p>
        </p:txBody>
      </p:sp>
      <p:pic>
        <p:nvPicPr>
          <p:cNvPr id="1026" name="Picture 2" descr="Balancing Plate Game - Ramy Mounir - MAKE Course! : 6 Steps ...">
            <a:extLst>
              <a:ext uri="{FF2B5EF4-FFF2-40B4-BE49-F238E27FC236}">
                <a16:creationId xmlns:a16="http://schemas.microsoft.com/office/drawing/2014/main" id="{E5860BCA-B2A2-BF80-2941-4F421A9BA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4868" y="1838325"/>
            <a:ext cx="3820566" cy="3181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!!object4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4319758" cy="757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>
              <a:spcAft>
                <a:spcPts val="1067"/>
              </a:spcAft>
            </a:pPr>
            <a:r>
              <a:rPr lang="en" dirty="0"/>
              <a:t>Stewart Platform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F2AC0E-982B-630E-C86A-75D5A7E58F9C}"/>
              </a:ext>
            </a:extLst>
          </p:cNvPr>
          <p:cNvSpPr txBox="1"/>
          <p:nvPr/>
        </p:nvSpPr>
        <p:spPr>
          <a:xfrm>
            <a:off x="566567" y="2270579"/>
            <a:ext cx="763615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ffectLst/>
                <a:latin typeface="Arial" panose="020B0604020202020204" pitchFamily="34" charset="0"/>
              </a:rPr>
              <a:t>We decided to use a </a:t>
            </a:r>
            <a:r>
              <a:rPr lang="en-US" sz="2400" dirty="0">
                <a:latin typeface="Arial" panose="020B0604020202020204" pitchFamily="34" charset="0"/>
              </a:rPr>
              <a:t>S</a:t>
            </a:r>
            <a:r>
              <a:rPr lang="en-US" sz="2400" dirty="0">
                <a:effectLst/>
                <a:latin typeface="Arial" panose="020B0604020202020204" pitchFamily="34" charset="0"/>
              </a:rPr>
              <a:t>tewart </a:t>
            </a:r>
            <a:r>
              <a:rPr lang="en-US" sz="2400" dirty="0">
                <a:latin typeface="Arial" panose="020B0604020202020204" pitchFamily="34" charset="0"/>
              </a:rPr>
              <a:t>P</a:t>
            </a:r>
            <a:r>
              <a:rPr lang="en-US" sz="2400" dirty="0">
                <a:effectLst/>
                <a:latin typeface="Arial" panose="020B0604020202020204" pitchFamily="34" charset="0"/>
              </a:rPr>
              <a:t>latform that gave us 6 </a:t>
            </a:r>
            <a:r>
              <a:rPr lang="en-US" sz="2400" dirty="0">
                <a:latin typeface="Arial" panose="020B0604020202020204" pitchFamily="34" charset="0"/>
              </a:rPr>
              <a:t>degrees </a:t>
            </a:r>
            <a:r>
              <a:rPr lang="en-US" sz="2400" dirty="0">
                <a:effectLst/>
                <a:latin typeface="Arial" panose="020B0604020202020204" pitchFamily="34" charset="0"/>
              </a:rPr>
              <a:t>of freedom using 6 prismatic actuators and 12 universal joints.</a:t>
            </a:r>
          </a:p>
          <a:p>
            <a:endParaRPr lang="en-US" sz="2400" dirty="0">
              <a:latin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</a:rPr>
              <a:t>This gave the top platform</a:t>
            </a:r>
            <a:r>
              <a:rPr lang="en-US" sz="24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400" b="0" i="0" strike="noStrike" dirty="0">
                <a:effectLst/>
                <a:latin typeface="Arial" panose="020B0604020202020204" pitchFamily="34" charset="0"/>
              </a:rPr>
              <a:t>six degrees of freedom</a:t>
            </a:r>
            <a:r>
              <a:rPr lang="en-US" sz="2400" b="0" i="0" dirty="0">
                <a:effectLst/>
                <a:latin typeface="Arial" panose="020B0604020202020204" pitchFamily="34" charset="0"/>
              </a:rPr>
              <a:t> wherein it is possible for a freely-suspended body to move: three linear movements x, y, z (lateral, longitudinal, and vertical), and the three rotations (pitch, roll, and yaw).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493AF6-1ACF-BF35-4F53-B611A28D9E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0589" y="800000"/>
            <a:ext cx="3715854" cy="5404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353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!!object4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2595733" cy="757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>
              <a:spcAft>
                <a:spcPts val="1067"/>
              </a:spcAft>
            </a:pPr>
            <a:r>
              <a:rPr lang="en" dirty="0"/>
              <a:t>Algorithm</a:t>
            </a:r>
            <a:endParaRPr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9ACCDDC-B62B-D6DC-E70D-B4DC471D4048}"/>
              </a:ext>
            </a:extLst>
          </p:cNvPr>
          <p:cNvSpPr/>
          <p:nvPr/>
        </p:nvSpPr>
        <p:spPr>
          <a:xfrm>
            <a:off x="2788358" y="3243520"/>
            <a:ext cx="1781175" cy="11525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139BC81-370E-A156-AC0E-29E496E5D0B8}"/>
              </a:ext>
            </a:extLst>
          </p:cNvPr>
          <p:cNvSpPr/>
          <p:nvPr/>
        </p:nvSpPr>
        <p:spPr>
          <a:xfrm>
            <a:off x="309391" y="3243521"/>
            <a:ext cx="1781175" cy="11525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Is ball at the center of the platform?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8CAFE77-D539-8EAE-A155-84A282817BC2}"/>
              </a:ext>
            </a:extLst>
          </p:cNvPr>
          <p:cNvCxnSpPr>
            <a:stCxn id="6" idx="3"/>
            <a:endCxn id="5" idx="1"/>
          </p:cNvCxnSpPr>
          <p:nvPr/>
        </p:nvCxnSpPr>
        <p:spPr>
          <a:xfrm flipV="1">
            <a:off x="2090566" y="3819783"/>
            <a:ext cx="697792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C2C4B24F-1D06-00F2-5455-56264825B01A}"/>
              </a:ext>
            </a:extLst>
          </p:cNvPr>
          <p:cNvSpPr/>
          <p:nvPr/>
        </p:nvSpPr>
        <p:spPr>
          <a:xfrm>
            <a:off x="385592" y="1648811"/>
            <a:ext cx="1628775" cy="108584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Start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BCCBEC2-2EC4-351D-3B55-EEAD424EC540}"/>
              </a:ext>
            </a:extLst>
          </p:cNvPr>
          <p:cNvCxnSpPr>
            <a:cxnSpLocks/>
            <a:stCxn id="9" idx="4"/>
            <a:endCxn id="6" idx="0"/>
          </p:cNvCxnSpPr>
          <p:nvPr/>
        </p:nvCxnSpPr>
        <p:spPr>
          <a:xfrm flipH="1">
            <a:off x="1199979" y="2734651"/>
            <a:ext cx="1" cy="5088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8044A31-2D9C-27B7-0B27-C3CAAFCCDEA9}"/>
              </a:ext>
            </a:extLst>
          </p:cNvPr>
          <p:cNvSpPr/>
          <p:nvPr/>
        </p:nvSpPr>
        <p:spPr>
          <a:xfrm>
            <a:off x="309390" y="4904916"/>
            <a:ext cx="1781175" cy="11525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Yes. End simulation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8E991CD-27B2-8794-7C87-AC296DA4CCD3}"/>
              </a:ext>
            </a:extLst>
          </p:cNvPr>
          <p:cNvCxnSpPr>
            <a:cxnSpLocks/>
            <a:stCxn id="6" idx="2"/>
            <a:endCxn id="22" idx="0"/>
          </p:cNvCxnSpPr>
          <p:nvPr/>
        </p:nvCxnSpPr>
        <p:spPr>
          <a:xfrm flipH="1">
            <a:off x="1199978" y="4396046"/>
            <a:ext cx="1" cy="5088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C0CC520-2145-CB4C-E25C-273F304A8C5D}"/>
              </a:ext>
            </a:extLst>
          </p:cNvPr>
          <p:cNvSpPr/>
          <p:nvPr/>
        </p:nvSpPr>
        <p:spPr>
          <a:xfrm>
            <a:off x="5267323" y="3243520"/>
            <a:ext cx="1781175" cy="11525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Calculate the distance from center in X and Y axis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CA2FF97-803B-D023-5E6A-52E63E4931ED}"/>
              </a:ext>
            </a:extLst>
          </p:cNvPr>
          <p:cNvCxnSpPr>
            <a:cxnSpLocks/>
            <a:stCxn id="5" idx="3"/>
            <a:endCxn id="28" idx="1"/>
          </p:cNvCxnSpPr>
          <p:nvPr/>
        </p:nvCxnSpPr>
        <p:spPr>
          <a:xfrm>
            <a:off x="4569533" y="3819783"/>
            <a:ext cx="69779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743BA-65C6-E60D-6FD2-5DAD398D44C4}"/>
              </a:ext>
            </a:extLst>
          </p:cNvPr>
          <p:cNvSpPr/>
          <p:nvPr/>
        </p:nvSpPr>
        <p:spPr>
          <a:xfrm>
            <a:off x="7746288" y="3243520"/>
            <a:ext cx="1781175" cy="11525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Adjust platform orientation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0A20376-9156-24A5-1CA2-D298A9F53180}"/>
              </a:ext>
            </a:extLst>
          </p:cNvPr>
          <p:cNvCxnSpPr>
            <a:cxnSpLocks/>
            <a:stCxn id="28" idx="3"/>
            <a:endCxn id="32" idx="1"/>
          </p:cNvCxnSpPr>
          <p:nvPr/>
        </p:nvCxnSpPr>
        <p:spPr>
          <a:xfrm>
            <a:off x="7048498" y="3819783"/>
            <a:ext cx="69779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FC636B71-47B9-DD55-CF27-43C709554253}"/>
              </a:ext>
            </a:extLst>
          </p:cNvPr>
          <p:cNvSpPr/>
          <p:nvPr/>
        </p:nvSpPr>
        <p:spPr>
          <a:xfrm>
            <a:off x="10225253" y="3243520"/>
            <a:ext cx="1781175" cy="11525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PID Controller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7D284368-1361-5B89-EA5B-BB31BD115771}"/>
              </a:ext>
            </a:extLst>
          </p:cNvPr>
          <p:cNvCxnSpPr>
            <a:cxnSpLocks/>
            <a:stCxn id="32" idx="3"/>
            <a:endCxn id="35" idx="1"/>
          </p:cNvCxnSpPr>
          <p:nvPr/>
        </p:nvCxnSpPr>
        <p:spPr>
          <a:xfrm>
            <a:off x="9527463" y="3819783"/>
            <a:ext cx="69779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07F8D7B9-ADF9-DA68-D395-6E686A0FC919}"/>
              </a:ext>
            </a:extLst>
          </p:cNvPr>
          <p:cNvCxnSpPr>
            <a:stCxn id="35" idx="0"/>
          </p:cNvCxnSpPr>
          <p:nvPr/>
        </p:nvCxnSpPr>
        <p:spPr>
          <a:xfrm rot="16200000" flipV="1">
            <a:off x="6186752" y="-1685569"/>
            <a:ext cx="371113" cy="9487066"/>
          </a:xfrm>
          <a:prstGeom prst="bentConnector2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C318E5C-6FCD-9593-08A1-E97D725A5374}"/>
              </a:ext>
            </a:extLst>
          </p:cNvPr>
          <p:cNvCxnSpPr>
            <a:cxnSpLocks/>
          </p:cNvCxnSpPr>
          <p:nvPr/>
        </p:nvCxnSpPr>
        <p:spPr>
          <a:xfrm>
            <a:off x="1628775" y="2872407"/>
            <a:ext cx="0" cy="37111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90429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!!object4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6586708" cy="757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>
              <a:spcAft>
                <a:spcPts val="1067"/>
              </a:spcAft>
            </a:pPr>
            <a:r>
              <a:rPr lang="en" dirty="0"/>
              <a:t>Equations &amp; Calculations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47A9E2-005D-9801-D8FE-7B38EB7A69BE}"/>
              </a:ext>
            </a:extLst>
          </p:cNvPr>
          <p:cNvSpPr txBox="1"/>
          <p:nvPr/>
        </p:nvSpPr>
        <p:spPr>
          <a:xfrm>
            <a:off x="566567" y="1557905"/>
            <a:ext cx="106745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Ball position and velocity &amp; Platform position and orientation are used to calculate the Euler angles using the above matrix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derivative the Euler angles are used to compute the position and velocity using the inverse kinematics equations.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These values are used to control the platform angles via our PID controller.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9362C10-C5C4-5FCF-3430-DD3B31381A56}"/>
                  </a:ext>
                </a:extLst>
              </p:cNvPr>
              <p:cNvSpPr txBox="1"/>
              <p:nvPr/>
            </p:nvSpPr>
            <p:spPr>
              <a:xfrm>
                <a:off x="566567" y="4662952"/>
                <a:ext cx="11053933" cy="7346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3"/>
                                <m:mcJc m:val="center"/>
                              </m:mcPr>
                            </m:mc>
                          </m:mcs>
                          <m:ctrlPr>
                            <a:rPr lang="en-US" sz="1400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𝑜𝑠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[2])∗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𝑐𝑜𝑠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[3])</m:t>
                            </m:r>
                          </m:e>
                          <m:e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𝑐𝑜𝑠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[2])∗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𝑠𝑖𝑛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[3])</m:t>
                            </m:r>
                          </m:e>
                          <m:e>
                            <m:r>
                              <a:rPr lang="en-US" sz="1400" i="1" smtClean="0">
                                <a:latin typeface="Cambria Math" panose="02040503050406030204" pitchFamily="18" charset="0"/>
                              </a:rPr>
                              <m:t>𝑠𝑖𝑛</m:t>
                            </m:r>
                            <m:r>
                              <a:rPr lang="en-U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n-US" sz="1400" i="1" smtClean="0">
                                <a:latin typeface="Cambria Math" panose="02040503050406030204" pitchFamily="18" charset="0"/>
                              </a:rPr>
                              <m:t>[2])</m:t>
                            </m:r>
                          </m:e>
                        </m:mr>
                        <m:mr>
                          <m:e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𝑐𝑜𝑠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[3])∗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𝑠𝑖𝑛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[2])∗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𝑠𝑖𝑛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[1])+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𝑐𝑜𝑠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[1])∗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𝑠𝑖𝑛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[3])</m:t>
                            </m:r>
                          </m:e>
                          <m:e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𝑐𝑜𝑠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[1])∗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𝑐𝑜𝑠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[3]) − 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𝑠𝑖𝑛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[1])∗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𝑠𝑖𝑛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[2])∗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𝑠𝑖𝑛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[3])</m:t>
                            </m:r>
                          </m:e>
                          <m:e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𝑠𝑖𝑛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[1])∗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𝑐𝑜𝑠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[2])</m:t>
                            </m:r>
                          </m:e>
                        </m:mr>
                        <m:mr>
                          <m:e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𝑠𝑖𝑛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[1])∗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𝑠𝑖𝑛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[3]) − 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𝑐𝑜𝑠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[1])∗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𝑐𝑜𝑠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[3])∗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𝑠𝑖𝑛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[2])</m:t>
                            </m:r>
                          </m:e>
                          <m:e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𝑐𝑜𝑠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[3])∗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𝑠𝑖𝑛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[1])+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𝑐𝑜𝑠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[1])∗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𝑠𝑖𝑛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[2])∗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𝑠𝑖𝑛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[3])</m:t>
                            </m:r>
                          </m:e>
                          <m:e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𝑐𝑜𝑠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[1])∗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𝑐𝑜𝑠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s-ES" sz="1400" i="1" smtClean="0">
                                <a:latin typeface="Cambria Math" panose="02040503050406030204" pitchFamily="18" charset="0"/>
                              </a:rPr>
                              <m:t>[2])</m:t>
                            </m:r>
                          </m:e>
                        </m:mr>
                      </m:m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9362C10-C5C4-5FCF-3430-DD3B31381A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567" y="4662952"/>
                <a:ext cx="11053933" cy="73462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AA8318FB-DAAD-C718-F206-D6F85ABB4072}"/>
              </a:ext>
            </a:extLst>
          </p:cNvPr>
          <p:cNvSpPr txBox="1"/>
          <p:nvPr/>
        </p:nvSpPr>
        <p:spPr>
          <a:xfrm>
            <a:off x="566567" y="3849092"/>
            <a:ext cx="31809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Euler Angle Calculations</a:t>
            </a:r>
          </a:p>
        </p:txBody>
      </p:sp>
    </p:spTree>
    <p:extLst>
      <p:ext uri="{BB962C8B-B14F-4D97-AF65-F5344CB8AC3E}">
        <p14:creationId xmlns:p14="http://schemas.microsoft.com/office/powerpoint/2010/main" val="3943628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!!object4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4035250" cy="757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>
              <a:spcAft>
                <a:spcPts val="1067"/>
              </a:spcAft>
            </a:pPr>
            <a:r>
              <a:rPr lang="en" dirty="0"/>
              <a:t>Simulink Model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33D92C-6DE6-0896-5448-10BA6DC91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91629"/>
            <a:ext cx="12192000" cy="503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618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!!object4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2843383" cy="757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>
              <a:spcAft>
                <a:spcPts val="1067"/>
              </a:spcAft>
            </a:pPr>
            <a:r>
              <a:rPr lang="en" dirty="0"/>
              <a:t>Simulation</a:t>
            </a:r>
            <a:endParaRPr dirty="0"/>
          </a:p>
        </p:txBody>
      </p:sp>
      <p:pic>
        <p:nvPicPr>
          <p:cNvPr id="3" name="side view">
            <a:hlinkClick r:id="" action="ppaction://media"/>
            <a:extLst>
              <a:ext uri="{FF2B5EF4-FFF2-40B4-BE49-F238E27FC236}">
                <a16:creationId xmlns:a16="http://schemas.microsoft.com/office/drawing/2014/main" id="{124D4B5B-D7D4-AA79-9AEA-80A18737AC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73854" y="2368947"/>
            <a:ext cx="5473700" cy="3078956"/>
          </a:xfrm>
          <a:prstGeom prst="rect">
            <a:avLst/>
          </a:prstGeom>
        </p:spPr>
      </p:pic>
      <p:pic>
        <p:nvPicPr>
          <p:cNvPr id="5" name="isometric">
            <a:hlinkClick r:id="" action="ppaction://media"/>
            <a:extLst>
              <a:ext uri="{FF2B5EF4-FFF2-40B4-BE49-F238E27FC236}">
                <a16:creationId xmlns:a16="http://schemas.microsoft.com/office/drawing/2014/main" id="{DBE2E446-8AED-A736-FE49-B8F759D6E17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66567" y="2368947"/>
            <a:ext cx="5473697" cy="307895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92F9C13-9E0C-FCFD-94CE-35A6893B9233}"/>
              </a:ext>
            </a:extLst>
          </p:cNvPr>
          <p:cNvSpPr txBox="1"/>
          <p:nvPr/>
        </p:nvSpPr>
        <p:spPr>
          <a:xfrm>
            <a:off x="566567" y="1632220"/>
            <a:ext cx="1106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Ball centered on the platform</a:t>
            </a:r>
          </a:p>
        </p:txBody>
      </p:sp>
    </p:spTree>
    <p:extLst>
      <p:ext uri="{BB962C8B-B14F-4D97-AF65-F5344CB8AC3E}">
        <p14:creationId xmlns:p14="http://schemas.microsoft.com/office/powerpoint/2010/main" val="1522522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79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5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!!object4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2843383" cy="757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>
              <a:spcAft>
                <a:spcPts val="1067"/>
              </a:spcAft>
            </a:pPr>
            <a:r>
              <a:rPr lang="en" dirty="0"/>
              <a:t>Simulation</a:t>
            </a:r>
            <a:endParaRPr dirty="0"/>
          </a:p>
        </p:txBody>
      </p:sp>
      <p:pic>
        <p:nvPicPr>
          <p:cNvPr id="2" name="saveeeee_side">
            <a:hlinkClick r:id="" action="ppaction://media"/>
            <a:extLst>
              <a:ext uri="{FF2B5EF4-FFF2-40B4-BE49-F238E27FC236}">
                <a16:creationId xmlns:a16="http://schemas.microsoft.com/office/drawing/2014/main" id="{67B38852-4DA0-2B98-546B-0505E28670D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7033.3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82172" y="2401785"/>
            <a:ext cx="5703892" cy="3208440"/>
          </a:xfrm>
          <a:prstGeom prst="rect">
            <a:avLst/>
          </a:prstGeom>
        </p:spPr>
      </p:pic>
      <p:pic>
        <p:nvPicPr>
          <p:cNvPr id="4" name="saveeeee_iso">
            <a:hlinkClick r:id="" action="ppaction://media"/>
            <a:extLst>
              <a:ext uri="{FF2B5EF4-FFF2-40B4-BE49-F238E27FC236}">
                <a16:creationId xmlns:a16="http://schemas.microsoft.com/office/drawing/2014/main" id="{CA5FCE09-2502-CA3F-877B-535168B5494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end="7033.3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32228" y="2401785"/>
            <a:ext cx="5703895" cy="32084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593FA0-C4F7-0C96-6983-97EB64AE8409}"/>
              </a:ext>
            </a:extLst>
          </p:cNvPr>
          <p:cNvSpPr txBox="1"/>
          <p:nvPr/>
        </p:nvSpPr>
        <p:spPr>
          <a:xfrm>
            <a:off x="204617" y="1632220"/>
            <a:ext cx="117873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With perfect PID tuning, the ball is centered even when it lands on the edge of the platform </a:t>
            </a:r>
          </a:p>
        </p:txBody>
      </p:sp>
    </p:spTree>
    <p:extLst>
      <p:ext uri="{BB962C8B-B14F-4D97-AF65-F5344CB8AC3E}">
        <p14:creationId xmlns:p14="http://schemas.microsoft.com/office/powerpoint/2010/main" val="58275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5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!!object4"/>
          <p:cNvSpPr txBox="1">
            <a:spLocks noGrp="1"/>
          </p:cNvSpPr>
          <p:nvPr>
            <p:ph type="title"/>
          </p:nvPr>
        </p:nvSpPr>
        <p:spPr>
          <a:xfrm>
            <a:off x="566567" y="421200"/>
            <a:ext cx="3691108" cy="7576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>
              <a:spcAft>
                <a:spcPts val="1067"/>
              </a:spcAft>
            </a:pPr>
            <a:r>
              <a:rPr lang="en" dirty="0"/>
              <a:t>PID Controller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51D701-FA71-1ADF-3AA5-8AD159ED0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234" y="2547306"/>
            <a:ext cx="4936490" cy="34772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F7FD4C-1A93-3F56-3039-4BD6B5E5822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r="45542"/>
          <a:stretch/>
        </p:blipFill>
        <p:spPr>
          <a:xfrm>
            <a:off x="6848727" y="2762251"/>
            <a:ext cx="4519282" cy="304735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50F8A2-BD6B-57E9-B005-1AE9A49007AF}"/>
              </a:ext>
            </a:extLst>
          </p:cNvPr>
          <p:cNvSpPr txBox="1"/>
          <p:nvPr/>
        </p:nvSpPr>
        <p:spPr>
          <a:xfrm>
            <a:off x="566567" y="1632220"/>
            <a:ext cx="54341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PID for platform orientation in X and Y axis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80A9B2-01F7-C93C-D4AC-010B07280AA5}"/>
              </a:ext>
            </a:extLst>
          </p:cNvPr>
          <p:cNvSpPr txBox="1"/>
          <p:nvPr/>
        </p:nvSpPr>
        <p:spPr>
          <a:xfrm>
            <a:off x="6391277" y="1632219"/>
            <a:ext cx="5434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PID for error minimizing between actual and desired position</a:t>
            </a:r>
          </a:p>
        </p:txBody>
      </p:sp>
    </p:spTree>
    <p:extLst>
      <p:ext uri="{BB962C8B-B14F-4D97-AF65-F5344CB8AC3E}">
        <p14:creationId xmlns:p14="http://schemas.microsoft.com/office/powerpoint/2010/main" val="1522534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rgbClr val="FFFFFF"/>
      </a:lt1>
      <a:dk2>
        <a:srgbClr val="44546A"/>
      </a:dk2>
      <a:lt2>
        <a:srgbClr val="E7E6E6"/>
      </a:lt2>
      <a:accent1>
        <a:srgbClr val="FFC000"/>
      </a:accent1>
      <a:accent2>
        <a:srgbClr val="FFC000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371</TotalTime>
  <Words>526</Words>
  <Application>Microsoft Office PowerPoint</Application>
  <PresentationFormat>Widescreen</PresentationFormat>
  <Paragraphs>88</Paragraphs>
  <Slides>16</Slides>
  <Notes>15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Office Theme</vt:lpstr>
      <vt:lpstr>Stewart Platform  for Object Balancing</vt:lpstr>
      <vt:lpstr>Problem Statement</vt:lpstr>
      <vt:lpstr>Stewart Platform</vt:lpstr>
      <vt:lpstr>Algorithm</vt:lpstr>
      <vt:lpstr>Equations &amp; Calculations</vt:lpstr>
      <vt:lpstr>Simulink Model</vt:lpstr>
      <vt:lpstr>Simulation</vt:lpstr>
      <vt:lpstr>Simulation</vt:lpstr>
      <vt:lpstr>PID Controller</vt:lpstr>
      <vt:lpstr>With and without PID</vt:lpstr>
      <vt:lpstr>PID Controller</vt:lpstr>
      <vt:lpstr>New Implementation</vt:lpstr>
      <vt:lpstr>Run our model</vt:lpstr>
      <vt:lpstr>Future Work</vt:lpstr>
      <vt:lpstr>References</vt:lpstr>
      <vt:lpstr>Contribution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Siddharth Rohit Jain (Student)</dc:creator>
  <cp:lastModifiedBy>Siddharth Rohit Jain (Student)</cp:lastModifiedBy>
  <cp:revision>51</cp:revision>
  <dcterms:created xsi:type="dcterms:W3CDTF">2022-11-30T02:27:50Z</dcterms:created>
  <dcterms:modified xsi:type="dcterms:W3CDTF">2022-12-01T02:42:59Z</dcterms:modified>
</cp:coreProperties>
</file>

<file path=docProps/thumbnail.jpeg>
</file>